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18" r:id="rId2"/>
    <p:sldId id="283" r:id="rId3"/>
    <p:sldId id="327" r:id="rId4"/>
    <p:sldId id="261" r:id="rId5"/>
    <p:sldId id="336" r:id="rId6"/>
    <p:sldId id="275" r:id="rId7"/>
    <p:sldId id="337" r:id="rId8"/>
    <p:sldId id="303" r:id="rId9"/>
    <p:sldId id="301" r:id="rId10"/>
    <p:sldId id="311" r:id="rId11"/>
    <p:sldId id="339" r:id="rId12"/>
    <p:sldId id="350" r:id="rId13"/>
  </p:sldIdLst>
  <p:sldSz cx="9144000" cy="6858000" type="screen4x3"/>
  <p:notesSz cx="6797675" cy="99282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11DF"/>
    <a:srgbClr val="2A03BB"/>
    <a:srgbClr val="2B2BC5"/>
    <a:srgbClr val="5252DA"/>
    <a:srgbClr val="BCB2F0"/>
    <a:srgbClr val="FF0000"/>
    <a:srgbClr val="00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66" autoAdjust="0"/>
    <p:restoredTop sz="86070" autoAdjust="0"/>
  </p:normalViewPr>
  <p:slideViewPr>
    <p:cSldViewPr>
      <p:cViewPr varScale="1">
        <p:scale>
          <a:sx n="79" d="100"/>
          <a:sy n="79" d="100"/>
        </p:scale>
        <p:origin x="212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65" cy="495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10" y="0"/>
            <a:ext cx="2945865" cy="495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endParaRPr lang="pt-BR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669"/>
            <a:ext cx="2945865" cy="495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10" y="9432669"/>
            <a:ext cx="2945865" cy="495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fld id="{3F012F58-2595-448D-AF3A-EB0055F446F3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635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5" cy="497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270" y="1"/>
            <a:ext cx="2945865" cy="497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A5D69-F2E3-4269-A9AE-77900372A520}" type="datetimeFigureOut">
              <a:rPr lang="pt-BR" smtClean="0"/>
              <a:t>15/02/2022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60" y="4777851"/>
            <a:ext cx="5438756" cy="390977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960"/>
            <a:ext cx="2945865" cy="497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270" y="9430960"/>
            <a:ext cx="2945865" cy="497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8F40E7-CA2C-4664-933B-55D5C2D277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7249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F40E7-CA2C-4664-933B-55D5C2D27744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4411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F40E7-CA2C-4664-933B-55D5C2D27744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269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7C7423-B548-4E1C-A3F3-A5240EE134E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F298B4-63FF-477F-8A1B-B4D9AE0D573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2B6B94-0B01-47CB-B448-D75F2DA1885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11A9195-EDE4-4F77-A84C-00414007191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FCFF4C3-6C00-4D13-BBD4-B498E5057DF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60D44-2794-4557-BAD2-69F70F91548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5F7F3-BCA5-4EBB-BD55-40F3F395ABE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5826D-B621-4CE8-B1F4-85CF6384B4F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C4F801-D35F-4067-BFD9-CD477B70027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2343F-4E26-4886-AA2A-DC9808E76F7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A26BDD-D29D-48C4-9939-C82264B2575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39A0E-6C04-4B74-B59C-D9BDABE4813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D66349-0678-4D16-96D1-11EBAEA8024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8B20AF-C353-4747-BA33-8F4270AC42BA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0" y="0"/>
            <a:ext cx="9144000" cy="6884988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sz="7200" b="1" u="sng" dirty="0" smtClean="0">
                <a:solidFill>
                  <a:srgbClr val="2011DF"/>
                </a:solidFill>
              </a:rPr>
              <a:t>SECRETARIA</a:t>
            </a:r>
          </a:p>
          <a:p>
            <a:pPr algn="ctr"/>
            <a:endParaRPr lang="pt-BR" sz="7200" b="1" u="sng" dirty="0" smtClean="0">
              <a:solidFill>
                <a:srgbClr val="2011DF"/>
              </a:solidFill>
            </a:endParaRPr>
          </a:p>
          <a:p>
            <a:pPr algn="ctr"/>
            <a:r>
              <a:rPr lang="pt-BR" sz="7200" b="1" u="sng" dirty="0" smtClean="0">
                <a:solidFill>
                  <a:srgbClr val="2011DF"/>
                </a:solidFill>
              </a:rPr>
              <a:t>MUNICIPAL</a:t>
            </a:r>
          </a:p>
          <a:p>
            <a:pPr algn="ctr"/>
            <a:endParaRPr lang="pt-BR" sz="7200" b="1" u="sng" dirty="0" smtClean="0">
              <a:solidFill>
                <a:srgbClr val="2011DF"/>
              </a:solidFill>
            </a:endParaRPr>
          </a:p>
          <a:p>
            <a:pPr algn="ctr"/>
            <a:r>
              <a:rPr lang="pt-BR" sz="7200" b="1" u="sng" dirty="0" smtClean="0">
                <a:solidFill>
                  <a:srgbClr val="2011DF"/>
                </a:solidFill>
              </a:rPr>
              <a:t>DE SAÚDE</a:t>
            </a:r>
          </a:p>
        </p:txBody>
      </p:sp>
      <p:sp>
        <p:nvSpPr>
          <p:cNvPr id="88067" name="Line 3"/>
          <p:cNvSpPr>
            <a:spLocks noChangeShapeType="1"/>
          </p:cNvSpPr>
          <p:nvPr/>
        </p:nvSpPr>
        <p:spPr bwMode="auto">
          <a:xfrm>
            <a:off x="0" y="5492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1" y="4724400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/>
            <a:endParaRPr lang="pt-BR" b="1" dirty="0" smtClean="0">
              <a:cs typeface="Times New Roman" pitchFamily="18" charset="0"/>
            </a:endParaRPr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0" y="3028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dirty="0"/>
          </a:p>
        </p:txBody>
      </p:sp>
      <p:sp>
        <p:nvSpPr>
          <p:cNvPr id="7987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79898" name="Text Box 26"/>
          <p:cNvSpPr txBox="1">
            <a:spLocks noChangeArrowheads="1"/>
          </p:cNvSpPr>
          <p:nvPr/>
        </p:nvSpPr>
        <p:spPr bwMode="auto">
          <a:xfrm>
            <a:off x="0" y="1570047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lvl="0" indent="-457200" algn="just">
              <a:buFont typeface="Wingdings" panose="05000000000000000000" pitchFamily="2" charset="2"/>
              <a:buChar char="Ø"/>
            </a:pPr>
            <a:r>
              <a:rPr lang="pt-BR" sz="2800" b="1" dirty="0"/>
              <a:t>Realizadas visitas domiciliares com atenção especial aos acamados e puerperal , com a equipe do PSF</a:t>
            </a:r>
            <a:r>
              <a:rPr lang="pt-BR" sz="2800" b="1" dirty="0" smtClean="0"/>
              <a:t>.</a:t>
            </a:r>
          </a:p>
          <a:p>
            <a:pPr marL="457200" lvl="0" indent="-457200" algn="just">
              <a:buFont typeface="Wingdings" panose="05000000000000000000" pitchFamily="2" charset="2"/>
              <a:buChar char="Ø"/>
            </a:pPr>
            <a:endParaRPr lang="pt-BR" sz="800" dirty="0"/>
          </a:p>
          <a:p>
            <a:pPr marL="457200" lvl="0" indent="-457200" algn="just">
              <a:buFont typeface="Wingdings" panose="05000000000000000000" pitchFamily="2" charset="2"/>
              <a:buChar char="Ø"/>
            </a:pPr>
            <a:r>
              <a:rPr lang="pt-BR" sz="2800" b="1" dirty="0"/>
              <a:t>Realização de palestras mensal em Grandes Rios, Ribeirão Bonito e Florida do Ivaí com a Nutricionista para grupo de diabético e hipertenso</a:t>
            </a:r>
            <a:r>
              <a:rPr lang="pt-BR" sz="2800" b="1" dirty="0" smtClean="0"/>
              <a:t>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800" b="1" i="1" dirty="0"/>
              <a:t>3.672 PROCEDIMENTOS DOS Agentes da DENGUE  em campo diariamente fazendo coletas de larvas para </a:t>
            </a:r>
            <a:r>
              <a:rPr lang="pt-BR" sz="2800" b="1" i="1" dirty="0" smtClean="0"/>
              <a:t>análise </a:t>
            </a:r>
            <a:r>
              <a:rPr lang="pt-BR" sz="2800" b="1" i="1" dirty="0"/>
              <a:t>e fazendo visitas com orientações para população e fiscalização nos quintais e outros  para evitar uma Epidemia</a:t>
            </a:r>
            <a:r>
              <a:rPr lang="pt-BR" sz="2800" b="1" i="1" dirty="0" smtClean="0"/>
              <a:t>.</a:t>
            </a:r>
            <a:endParaRPr lang="pt-BR" sz="2800" dirty="0"/>
          </a:p>
        </p:txBody>
      </p:sp>
      <p:sp>
        <p:nvSpPr>
          <p:cNvPr id="79938" name="Text Box 66"/>
          <p:cNvSpPr txBox="1">
            <a:spLocks noChangeArrowheads="1"/>
          </p:cNvSpPr>
          <p:nvPr/>
        </p:nvSpPr>
        <p:spPr bwMode="auto">
          <a:xfrm>
            <a:off x="9943" y="12952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SECRETARIA  MUNICIPAL DE SAÚDE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2083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20868" name="Text Box 36"/>
          <p:cNvSpPr txBox="1">
            <a:spLocks noChangeArrowheads="1"/>
          </p:cNvSpPr>
          <p:nvPr/>
        </p:nvSpPr>
        <p:spPr bwMode="auto">
          <a:xfrm>
            <a:off x="0" y="18891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SECRETARIA  MUNICIPAL DE SAÚDE</a:t>
            </a:r>
          </a:p>
        </p:txBody>
      </p:sp>
      <p:sp>
        <p:nvSpPr>
          <p:cNvPr id="120869" name="Text Box 37"/>
          <p:cNvSpPr txBox="1">
            <a:spLocks noChangeArrowheads="1"/>
          </p:cNvSpPr>
          <p:nvPr/>
        </p:nvSpPr>
        <p:spPr bwMode="auto">
          <a:xfrm>
            <a:off x="0" y="1196752"/>
            <a:ext cx="91440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lvl="0" indent="-457200" algn="just">
              <a:buFont typeface="Wingdings" panose="05000000000000000000" pitchFamily="2" charset="2"/>
              <a:buChar char="Ø"/>
            </a:pPr>
            <a:r>
              <a:rPr lang="pt-BR" sz="2800" b="1" dirty="0" smtClean="0"/>
              <a:t>6.172 </a:t>
            </a:r>
            <a:r>
              <a:rPr lang="pt-BR" sz="2800" b="1" dirty="0"/>
              <a:t>PROCEDIMENTOS E ATIVIDADES REALIZADAS </a:t>
            </a:r>
            <a:r>
              <a:rPr lang="pt-BR" sz="2800" b="1" dirty="0" smtClean="0"/>
              <a:t>NA VIGILÂNCIA SANITÁRIA. </a:t>
            </a:r>
            <a:r>
              <a:rPr lang="pt-BR" sz="2800" dirty="0" smtClean="0"/>
              <a:t>Acompanhamento </a:t>
            </a:r>
            <a:r>
              <a:rPr lang="pt-BR" sz="2800" dirty="0"/>
              <a:t>de temperatura de freezer </a:t>
            </a:r>
            <a:r>
              <a:rPr lang="pt-BR" sz="2800" dirty="0" smtClean="0"/>
              <a:t>(Programa </a:t>
            </a:r>
            <a:r>
              <a:rPr lang="pt-BR" sz="2800" dirty="0"/>
              <a:t>de leite do Governo na sede e nos distritos), medição de teor de cloro e turbidez na sede e nos distritos, coleta de água no sistema  e nas soluções alternativas para análise, visitas nas residências e orientações sobre saneamento básico, Distribuição de material, cartazes da dengue e lei anti-fumo, inspeções nos comércios da sede e nos </a:t>
            </a:r>
            <a:r>
              <a:rPr lang="pt-BR" sz="2800" dirty="0" smtClean="0"/>
              <a:t>distritos, atendimento </a:t>
            </a:r>
            <a:r>
              <a:rPr lang="pt-BR" sz="2800" dirty="0"/>
              <a:t>de </a:t>
            </a:r>
            <a:r>
              <a:rPr lang="pt-BR" sz="2800" dirty="0" smtClean="0"/>
              <a:t>denúncias</a:t>
            </a:r>
            <a:r>
              <a:rPr lang="pt-BR" sz="2800" dirty="0"/>
              <a:t>, inspeção nas escolas da sede </a:t>
            </a:r>
            <a:r>
              <a:rPr lang="pt-BR" sz="2800" dirty="0" smtClean="0"/>
              <a:t>e dos </a:t>
            </a:r>
            <a:r>
              <a:rPr lang="pt-BR" sz="2800" dirty="0"/>
              <a:t>distritos, distribuição de Hipoclorito de </a:t>
            </a:r>
            <a:r>
              <a:rPr lang="pt-BR" sz="2800" dirty="0" smtClean="0"/>
              <a:t>Sódio, orientação </a:t>
            </a:r>
            <a:r>
              <a:rPr lang="pt-BR" sz="2800" dirty="0"/>
              <a:t>e prevenção de Dengue, inspeção em matadouro entre outros</a:t>
            </a:r>
            <a:r>
              <a:rPr lang="pt-BR" sz="2800" dirty="0" smtClean="0"/>
              <a:t>.</a:t>
            </a:r>
            <a:endParaRPr lang="pt-BR" sz="2800" b="1" u="sng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-22212" y="53215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30051" name="Line 3"/>
          <p:cNvSpPr>
            <a:spLocks noChangeShapeType="1"/>
          </p:cNvSpPr>
          <p:nvPr/>
        </p:nvSpPr>
        <p:spPr bwMode="auto">
          <a:xfrm>
            <a:off x="0" y="5492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30053" name="Text Box 5"/>
          <p:cNvSpPr txBox="1">
            <a:spLocks noChangeArrowheads="1"/>
          </p:cNvSpPr>
          <p:nvPr/>
        </p:nvSpPr>
        <p:spPr bwMode="auto">
          <a:xfrm>
            <a:off x="0" y="44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SECRETARIA  MUNICIPAL DE SAÚDE</a:t>
            </a:r>
          </a:p>
        </p:txBody>
      </p:sp>
      <p:sp>
        <p:nvSpPr>
          <p:cNvPr id="2" name="Retângulo 1"/>
          <p:cNvSpPr/>
          <p:nvPr/>
        </p:nvSpPr>
        <p:spPr>
          <a:xfrm>
            <a:off x="0" y="743105"/>
            <a:ext cx="913434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pt-BR" sz="2800" dirty="0" smtClean="0">
                <a:ea typeface="Times New Roman" panose="02020603050405020304" pitchFamily="18" charset="0"/>
              </a:rPr>
              <a:t>780 </a:t>
            </a:r>
            <a:r>
              <a:rPr lang="pt-BR" sz="2800" dirty="0">
                <a:ea typeface="Times New Roman" panose="02020603050405020304" pitchFamily="18" charset="0"/>
              </a:rPr>
              <a:t>Procedimentos Realizados no Setor de Odontologia (Saúde Bucal) atendimento com </a:t>
            </a:r>
            <a:r>
              <a:rPr lang="pt-BR" sz="2800" dirty="0" smtClean="0">
                <a:ea typeface="Times New Roman" panose="02020603050405020304" pitchFamily="18" charset="0"/>
              </a:rPr>
              <a:t>a dentista </a:t>
            </a:r>
            <a:r>
              <a:rPr lang="pt-BR" sz="2800" dirty="0" err="1">
                <a:ea typeface="Times New Roman" panose="02020603050405020304" pitchFamily="18" charset="0"/>
              </a:rPr>
              <a:t>Drª</a:t>
            </a:r>
            <a:r>
              <a:rPr lang="pt-BR" sz="2800" dirty="0" smtClean="0">
                <a:ea typeface="Times New Roman" panose="02020603050405020304" pitchFamily="18" charset="0"/>
              </a:rPr>
              <a:t>. THAIS DELATORRE. </a:t>
            </a:r>
            <a:r>
              <a:rPr lang="pt-BR" sz="2800" dirty="0">
                <a:ea typeface="Times New Roman" panose="02020603050405020304" pitchFamily="18" charset="0"/>
              </a:rPr>
              <a:t>Fazendo extração, restauração, pulpectomia, raspagem, aplicação de flúor, curativos e atendimentos de urgências e emergências.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63727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214313" y="1400175"/>
            <a:ext cx="8548687" cy="472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r>
              <a:rPr lang="pt-BR" sz="2800" b="1" u="sng">
                <a:cs typeface="Times New Roman" pitchFamily="18" charset="0"/>
              </a:rPr>
              <a:t>MANDAMENTO LEGAL</a:t>
            </a:r>
          </a:p>
          <a:p>
            <a:pPr marL="457200" indent="-457200" algn="ctr"/>
            <a:endParaRPr lang="pt-BR" sz="2800" b="1" u="sng">
              <a:cs typeface="Times New Roman" pitchFamily="18" charset="0"/>
            </a:endParaRPr>
          </a:p>
          <a:p>
            <a:pPr marL="457200" indent="-457200"/>
            <a:r>
              <a:rPr lang="pt-BR" sz="2800">
                <a:cs typeface="Times New Roman" pitchFamily="18" charset="0"/>
              </a:rPr>
              <a:t>     Art.. 48 da Lei de Responsabilidade Fiscal</a:t>
            </a:r>
          </a:p>
          <a:p>
            <a:pPr marL="457200" indent="-457200"/>
            <a:r>
              <a:rPr lang="pt-BR" sz="2800">
                <a:cs typeface="Times New Roman" pitchFamily="18" charset="0"/>
              </a:rPr>
              <a:t>     </a:t>
            </a:r>
            <a:r>
              <a:rPr lang="pt-BR" sz="2800" b="1">
                <a:cs typeface="Times New Roman" pitchFamily="18" charset="0"/>
              </a:rPr>
              <a:t> </a:t>
            </a:r>
            <a:endParaRPr lang="pt-BR" sz="2800"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r>
              <a:rPr lang="pt-BR" sz="2800" b="1" u="sng">
                <a:latin typeface="Arial" charset="0"/>
                <a:cs typeface="Times New Roman" pitchFamily="18" charset="0"/>
              </a:rPr>
              <a:t>Parágrafo único.</a:t>
            </a:r>
            <a:r>
              <a:rPr lang="pt-BR" sz="2800" b="1">
                <a:latin typeface="Arial" charset="0"/>
                <a:cs typeface="Times New Roman" pitchFamily="18" charset="0"/>
              </a:rPr>
              <a:t> A transparência será assegurada também mediante incentivo à participação popular e realização de audiências públicas, durante os processos de elaboração e de discussão dos planos, lei de diretrizes orçamentárias e orçamentos</a:t>
            </a:r>
            <a:r>
              <a:rPr lang="pt-BR" sz="2800" b="1">
                <a:cs typeface="Times New Roman" pitchFamily="18" charset="0"/>
              </a:rPr>
              <a:t> </a:t>
            </a:r>
          </a:p>
          <a:p>
            <a:pPr marL="457200" indent="-457200"/>
            <a:endParaRPr lang="pt-BR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0" y="1322373"/>
            <a:ext cx="914400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BR" sz="4800" b="1" dirty="0"/>
              <a:t>PROCEDIMENTOS REALIZADOS NA </a:t>
            </a:r>
            <a:r>
              <a:rPr lang="pt-BR" sz="4800" b="1" dirty="0" smtClean="0"/>
              <a:t>ÁREA </a:t>
            </a:r>
            <a:r>
              <a:rPr lang="pt-BR" sz="4800" b="1" dirty="0"/>
              <a:t>DE SAÚDE </a:t>
            </a:r>
            <a:r>
              <a:rPr lang="pt-BR" sz="4800" b="1" dirty="0" smtClean="0"/>
              <a:t>NO MUNICÍPIO </a:t>
            </a:r>
            <a:r>
              <a:rPr lang="pt-BR" sz="4800" b="1" dirty="0"/>
              <a:t>DE GRANDES </a:t>
            </a:r>
            <a:r>
              <a:rPr lang="pt-BR" sz="4800" b="1" dirty="0" smtClean="0"/>
              <a:t>RIOS</a:t>
            </a:r>
          </a:p>
          <a:p>
            <a:pPr marL="457200" indent="-457200" algn="ctr">
              <a:buFontTx/>
              <a:buChar char="-"/>
            </a:pPr>
            <a:endParaRPr lang="pt-BR" sz="4800" b="1" u="sng" dirty="0" smtClean="0"/>
          </a:p>
          <a:p>
            <a:pPr algn="ctr"/>
            <a:r>
              <a:rPr lang="pt-BR" sz="4800" b="1" u="sng" dirty="0">
                <a:solidFill>
                  <a:srgbClr val="2011DF"/>
                </a:solidFill>
                <a:ea typeface="Times New Roman" panose="02020603050405020304" pitchFamily="18" charset="0"/>
              </a:rPr>
              <a:t>JANEIRO </a:t>
            </a:r>
            <a:r>
              <a:rPr lang="pt-BR" sz="4800" b="1" u="sng" dirty="0" smtClean="0">
                <a:solidFill>
                  <a:srgbClr val="2011DF"/>
                </a:solidFill>
                <a:ea typeface="Times New Roman" panose="02020603050405020304" pitchFamily="18" charset="0"/>
              </a:rPr>
              <a:t>A</a:t>
            </a:r>
            <a:r>
              <a:rPr lang="pt-BR" sz="4800" b="1" u="sng" dirty="0">
                <a:solidFill>
                  <a:srgbClr val="2011DF"/>
                </a:solidFill>
                <a:ea typeface="Times New Roman" panose="02020603050405020304" pitchFamily="18" charset="0"/>
              </a:rPr>
              <a:t> </a:t>
            </a:r>
            <a:r>
              <a:rPr lang="pt-BR" sz="4800" b="1" u="sng" dirty="0" smtClean="0">
                <a:solidFill>
                  <a:srgbClr val="2011DF"/>
                </a:solidFill>
                <a:ea typeface="Times New Roman" panose="02020603050405020304" pitchFamily="18" charset="0"/>
              </a:rPr>
              <a:t>DEZEMBRO 2021</a:t>
            </a:r>
            <a:endParaRPr lang="pt-BR" sz="4800" b="1" u="sng" dirty="0">
              <a:solidFill>
                <a:srgbClr val="2011DF"/>
              </a:solidFill>
              <a:ea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endParaRPr lang="pt-BR" sz="1800" b="1" dirty="0">
              <a:cs typeface="Times New Roman" pitchFamily="18" charset="0"/>
            </a:endParaRPr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34856" y="201628"/>
            <a:ext cx="910914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SECRETARIA  MUNICIPAL DE </a:t>
            </a:r>
            <a:r>
              <a:rPr lang="pt-BR" b="1" dirty="0" smtClean="0">
                <a:solidFill>
                  <a:schemeClr val="accent2"/>
                </a:solidFill>
              </a:rPr>
              <a:t>SAÚDE</a:t>
            </a:r>
            <a:endParaRPr lang="pt-BR" b="1" dirty="0">
              <a:solidFill>
                <a:schemeClr val="accent2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66713" y="2874435"/>
            <a:ext cx="85486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buFontTx/>
              <a:buChar char="-"/>
            </a:pPr>
            <a:endParaRPr lang="pt-BR" sz="2000" b="1" dirty="0">
              <a:cs typeface="Times New Roman" pitchFamily="18" charset="0"/>
            </a:endParaRPr>
          </a:p>
          <a:p>
            <a:pPr marL="457200" indent="-457200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99333" name="Rectangle 5"/>
          <p:cNvSpPr>
            <a:spLocks noChangeArrowheads="1"/>
          </p:cNvSpPr>
          <p:nvPr/>
        </p:nvSpPr>
        <p:spPr bwMode="auto">
          <a:xfrm>
            <a:off x="0" y="-26988"/>
            <a:ext cx="9144000" cy="6858001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endParaRPr lang="pt-BR">
              <a:cs typeface="Times New Roman" pitchFamily="18" charset="0"/>
            </a:endParaRPr>
          </a:p>
        </p:txBody>
      </p:sp>
      <p:sp>
        <p:nvSpPr>
          <p:cNvPr id="99334" name="Line 6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99403" name="Text Box 75"/>
          <p:cNvSpPr txBox="1">
            <a:spLocks noChangeArrowheads="1"/>
          </p:cNvSpPr>
          <p:nvPr/>
        </p:nvSpPr>
        <p:spPr bwMode="auto">
          <a:xfrm>
            <a:off x="0" y="18891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SECRETARIA  MUNICIPAL DE SAÚDE</a:t>
            </a:r>
          </a:p>
        </p:txBody>
      </p:sp>
      <p:sp>
        <p:nvSpPr>
          <p:cNvPr id="2" name="Retângulo 1"/>
          <p:cNvSpPr/>
          <p:nvPr/>
        </p:nvSpPr>
        <p:spPr>
          <a:xfrm>
            <a:off x="-1" y="694648"/>
            <a:ext cx="9144001" cy="4070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Aft>
                <a:spcPts val="0"/>
              </a:spcAft>
            </a:pPr>
            <a:endParaRPr lang="pt-BR" sz="1050" dirty="0"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000000"/>
              </a:buClr>
              <a:buFont typeface="Wingdings" panose="05000000000000000000" pitchFamily="2" charset="2"/>
              <a:buChar char=""/>
            </a:pPr>
            <a:r>
              <a:rPr lang="pt-BR" sz="2800" b="1" dirty="0" smtClean="0">
                <a:ea typeface="Times New Roman" panose="02020603050405020304" pitchFamily="18" charset="0"/>
              </a:rPr>
              <a:t> 10.230 CONSULTAS </a:t>
            </a:r>
            <a:r>
              <a:rPr lang="pt-BR" sz="2800" b="1" dirty="0">
                <a:ea typeface="Times New Roman" panose="02020603050405020304" pitchFamily="18" charset="0"/>
              </a:rPr>
              <a:t>ELETIVAS NA UNIDADE BASICA DE </a:t>
            </a:r>
            <a:r>
              <a:rPr lang="pt-BR" sz="2800" b="1" dirty="0" smtClean="0">
                <a:ea typeface="Times New Roman" panose="02020603050405020304" pitchFamily="18" charset="0"/>
              </a:rPr>
              <a:t>SAUDE CENTRAL/RIBEIRAO E FLORIDA</a:t>
            </a:r>
            <a:endParaRPr lang="pt-BR" sz="2800" b="1" dirty="0"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buClr>
                <a:srgbClr val="000000"/>
              </a:buClr>
            </a:pPr>
            <a:endParaRPr lang="pt-BR" sz="800" dirty="0" smtClean="0"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pt-BR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454 </a:t>
            </a:r>
            <a:r>
              <a:rPr lang="pt-BR" sz="2800" b="1" dirty="0">
                <a:solidFill>
                  <a:srgbClr val="000000"/>
                </a:solidFill>
                <a:ea typeface="Times New Roman" panose="02020603050405020304" pitchFamily="18" charset="0"/>
              </a:rPr>
              <a:t>CONSULTAS DE PSIQUIATRIA  REALIZADAS NA CLINICA</a:t>
            </a:r>
            <a:r>
              <a:rPr lang="pt-BR" sz="2800" b="1" dirty="0" smtClean="0">
                <a:ea typeface="Times New Roman" panose="02020603050405020304" pitchFamily="18" charset="0"/>
              </a:rPr>
              <a:t>.</a:t>
            </a:r>
          </a:p>
          <a:p>
            <a:pPr lvl="0" algn="just">
              <a:spcAft>
                <a:spcPts val="0"/>
              </a:spcAft>
            </a:pPr>
            <a:endParaRPr lang="pt-BR" sz="800" dirty="0"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endParaRPr lang="pt-BR" sz="800" dirty="0"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pt-BR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443  CONSULTAS </a:t>
            </a:r>
            <a:r>
              <a:rPr lang="pt-BR" sz="2800" b="1" dirty="0">
                <a:solidFill>
                  <a:srgbClr val="000000"/>
                </a:solidFill>
                <a:ea typeface="Times New Roman" panose="02020603050405020304" pitchFamily="18" charset="0"/>
              </a:rPr>
              <a:t>DE GESTANTES REALIZADAS NA CLINICA </a:t>
            </a:r>
            <a:r>
              <a:rPr lang="pt-BR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COM PALESTRAS </a:t>
            </a:r>
            <a:r>
              <a:rPr lang="pt-BR" sz="2800" b="1" dirty="0">
                <a:solidFill>
                  <a:srgbClr val="000000"/>
                </a:solidFill>
                <a:ea typeface="Times New Roman" panose="02020603050405020304" pitchFamily="18" charset="0"/>
              </a:rPr>
              <a:t>DE ORIENTAÇÕES PARA MÃE E BEBÊ.</a:t>
            </a:r>
            <a:endParaRPr lang="pt-BR" sz="2800" dirty="0"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-24096" y="1484784"/>
            <a:ext cx="91440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pt-BR" sz="2800" b="1" dirty="0" smtClean="0">
                <a:ea typeface="Times New Roman" panose="02020603050405020304" pitchFamily="18" charset="0"/>
              </a:rPr>
              <a:t>324 </a:t>
            </a:r>
            <a:r>
              <a:rPr lang="pt-BR" sz="2800" b="1" dirty="0">
                <a:ea typeface="Times New Roman" panose="02020603050405020304" pitchFamily="18" charset="0"/>
              </a:rPr>
              <a:t>PROCEDIMENTOS DE </a:t>
            </a:r>
            <a:r>
              <a:rPr lang="pt-BR" sz="2800" b="1" dirty="0" smtClean="0">
                <a:ea typeface="Times New Roman" panose="02020603050405020304" pitchFamily="18" charset="0"/>
              </a:rPr>
              <a:t>FISIOTERAPIA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endParaRPr lang="pt-BR" sz="800" dirty="0"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pt-BR" sz="2800" b="1" dirty="0">
                <a:ea typeface="Times New Roman" panose="02020603050405020304" pitchFamily="18" charset="0"/>
              </a:rPr>
              <a:t>3</a:t>
            </a:r>
            <a:r>
              <a:rPr lang="pt-BR" sz="2800" b="1" dirty="0" smtClean="0">
                <a:ea typeface="Times New Roman" panose="02020603050405020304" pitchFamily="18" charset="0"/>
              </a:rPr>
              <a:t>44 </a:t>
            </a:r>
            <a:r>
              <a:rPr lang="pt-BR" sz="2800" b="1" dirty="0">
                <a:solidFill>
                  <a:srgbClr val="000000"/>
                </a:solidFill>
                <a:ea typeface="Times New Roman" panose="02020603050405020304" pitchFamily="18" charset="0"/>
              </a:rPr>
              <a:t>CONSULTAS COM PSICÓLOGO </a:t>
            </a:r>
            <a:endParaRPr lang="pt-BR" sz="2800" b="1" dirty="0" smtClean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pt-BR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481 COSULTA COM FONOAUDIOLOGO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endParaRPr lang="pt-BR" sz="800" dirty="0"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pt-BR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541 (AGOSTO A DEZEMBRO) ATENDIMENTOS PROFESSOR EDUCAÇAO FISICA</a:t>
            </a:r>
            <a:endParaRPr lang="pt-BR" sz="800" dirty="0" smtClean="0"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pt-BR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10.260 ENTREGA </a:t>
            </a:r>
            <a:r>
              <a:rPr lang="pt-BR" sz="2800" b="1" dirty="0">
                <a:solidFill>
                  <a:srgbClr val="000000"/>
                </a:solidFill>
                <a:ea typeface="Times New Roman" panose="02020603050405020304" pitchFamily="18" charset="0"/>
              </a:rPr>
              <a:t>DE </a:t>
            </a:r>
            <a:r>
              <a:rPr lang="pt-BR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pt-BR" sz="2800" b="1" dirty="0">
                <a:solidFill>
                  <a:srgbClr val="000000"/>
                </a:solidFill>
                <a:ea typeface="Times New Roman" panose="02020603050405020304" pitchFamily="18" charset="0"/>
              </a:rPr>
              <a:t>PRESERVATIVOS COM ORIENTAÇÕES </a:t>
            </a:r>
            <a:endParaRPr lang="pt-BR" sz="2800" b="1" dirty="0" smtClean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endParaRPr lang="pt-BR" sz="800" b="1" dirty="0" smtClean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pt-BR" sz="2800" b="1" dirty="0" smtClean="0"/>
              <a:t>110 CONSULTAS </a:t>
            </a:r>
            <a:r>
              <a:rPr lang="pt-BR" sz="2800" b="1" dirty="0"/>
              <a:t>DE </a:t>
            </a:r>
            <a:r>
              <a:rPr lang="pt-BR" sz="2800" b="1" dirty="0" smtClean="0"/>
              <a:t>URGÊNCIA/EMERGÊNCIA</a:t>
            </a:r>
          </a:p>
          <a:p>
            <a:pPr lvl="0">
              <a:spcAft>
                <a:spcPts val="0"/>
              </a:spcAft>
            </a:pPr>
            <a:r>
              <a:rPr lang="pt-BR" sz="2800" b="1" dirty="0" smtClean="0"/>
              <a:t>COM   INTERNAMENTOS TRANFERÊNCIAS DE </a:t>
            </a:r>
          </a:p>
          <a:p>
            <a:pPr lvl="0">
              <a:spcAft>
                <a:spcPts val="0"/>
              </a:spcAft>
            </a:pPr>
            <a:r>
              <a:rPr lang="pt-BR" sz="2800" b="1" dirty="0" smtClean="0"/>
              <a:t>PACIENTES </a:t>
            </a:r>
            <a:r>
              <a:rPr lang="pt-BR" sz="2800" b="1" dirty="0"/>
              <a:t>GRAVES </a:t>
            </a:r>
            <a:r>
              <a:rPr lang="pt-BR" sz="2800" b="1" dirty="0" smtClean="0"/>
              <a:t>PARA</a:t>
            </a:r>
            <a:r>
              <a:rPr lang="pt-BR" sz="2800" dirty="0"/>
              <a:t> </a:t>
            </a:r>
            <a:r>
              <a:rPr lang="pt-BR" sz="2800" b="1" dirty="0" smtClean="0"/>
              <a:t>GRANDES CENTROS ATRAVES </a:t>
            </a:r>
            <a:r>
              <a:rPr lang="pt-BR" sz="2800" b="1" dirty="0"/>
              <a:t>DO </a:t>
            </a:r>
            <a:r>
              <a:rPr lang="pt-BR" sz="2800" b="1" u="sng" dirty="0" smtClean="0"/>
              <a:t>SAMU</a:t>
            </a:r>
            <a:r>
              <a:rPr lang="pt-BR" sz="2800" b="1" dirty="0" smtClean="0"/>
              <a:t>.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endParaRPr lang="pt-BR" sz="800" dirty="0"/>
          </a:p>
        </p:txBody>
      </p:sp>
      <p:sp>
        <p:nvSpPr>
          <p:cNvPr id="8405" name="Line 21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747" name="Text Box 555"/>
          <p:cNvSpPr txBox="1">
            <a:spLocks noChangeArrowheads="1"/>
          </p:cNvSpPr>
          <p:nvPr/>
        </p:nvSpPr>
        <p:spPr bwMode="auto">
          <a:xfrm>
            <a:off x="-1" y="188913"/>
            <a:ext cx="911990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SECRETARIA  MUNICIPAL DE SAÚDE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4691" name="Line 3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2057400" y="1184275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114722" name="Text Box 34"/>
          <p:cNvSpPr txBox="1">
            <a:spLocks noChangeArrowheads="1"/>
          </p:cNvSpPr>
          <p:nvPr/>
        </p:nvSpPr>
        <p:spPr bwMode="auto">
          <a:xfrm>
            <a:off x="-1" y="188913"/>
            <a:ext cx="911990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SECRETARIA  MUNICIPAL DE SAÚDE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-24095" y="948977"/>
            <a:ext cx="9144000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pt-BR" sz="2800" b="1" dirty="0">
                <a:ea typeface="Times New Roman" panose="02020603050405020304" pitchFamily="18" charset="0"/>
              </a:rPr>
              <a:t>CARRO EXCLUSIVO PARA HEMODIALISE 03 VEZES SEMANA PARA </a:t>
            </a:r>
            <a:r>
              <a:rPr lang="pt-BR" sz="2800" b="1" dirty="0" smtClean="0">
                <a:ea typeface="Times New Roman" panose="02020603050405020304" pitchFamily="18" charset="0"/>
              </a:rPr>
              <a:t>IVAIPORA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pt-BR" sz="2800" b="1" dirty="0" smtClean="0">
                <a:ea typeface="Times New Roman" panose="02020603050405020304" pitchFamily="18" charset="0"/>
              </a:rPr>
              <a:t>139 CONSULTA DE ENFRMAGEM FLORIDA DO IVAI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pt-BR" sz="2800" b="1" dirty="0" smtClean="0">
                <a:ea typeface="Times New Roman" panose="02020603050405020304" pitchFamily="18" charset="0"/>
              </a:rPr>
              <a:t>472 VISITAS DO ACS FLORIDA DO IVAI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pt-BR" sz="2800" b="1" dirty="0" smtClean="0">
                <a:ea typeface="Times New Roman" panose="02020603050405020304" pitchFamily="18" charset="0"/>
              </a:rPr>
              <a:t>422 TESTES EM GESTANTES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endParaRPr lang="pt-BR" sz="800" b="1" dirty="0"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endParaRPr lang="pt-BR" sz="800" dirty="0"/>
          </a:p>
          <a:p>
            <a:pPr>
              <a:spcAft>
                <a:spcPts val="0"/>
              </a:spcAft>
            </a:pPr>
            <a:r>
              <a:rPr lang="pt-BR" sz="2800" b="1" dirty="0">
                <a:solidFill>
                  <a:schemeClr val="accent6"/>
                </a:solidFill>
              </a:rPr>
              <a:t>EXAMES REALIZADOS NO </a:t>
            </a:r>
            <a:r>
              <a:rPr lang="pt-BR" sz="2800" b="1" dirty="0" smtClean="0">
                <a:solidFill>
                  <a:schemeClr val="accent6"/>
                </a:solidFill>
              </a:rPr>
              <a:t>MUNICIPIO</a:t>
            </a:r>
          </a:p>
          <a:p>
            <a:pPr>
              <a:spcAft>
                <a:spcPts val="0"/>
              </a:spcAft>
            </a:pPr>
            <a:endParaRPr lang="pt-BR" sz="1200" dirty="0"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pt-BR" sz="2800" b="1" dirty="0" smtClean="0">
                <a:ea typeface="Times New Roman" panose="02020603050405020304" pitchFamily="18" charset="0"/>
              </a:rPr>
              <a:t>32 CESÁRIAS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endParaRPr lang="pt-BR" sz="800" dirty="0"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pt-BR" sz="2800" b="1" dirty="0" smtClean="0">
                <a:ea typeface="Times New Roman" panose="02020603050405020304" pitchFamily="18" charset="0"/>
              </a:rPr>
              <a:t>7 PARTO NORMAL</a:t>
            </a:r>
            <a:endParaRPr lang="pt-BR" sz="800" dirty="0"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endParaRPr lang="pt-BR" sz="800" b="1" dirty="0" smtClean="0"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pt-BR" sz="2800" b="1" dirty="0" smtClean="0"/>
              <a:t>26 ELETROCARDIOGRAMA (Hospital)  </a:t>
            </a:r>
          </a:p>
          <a:p>
            <a:pPr marL="342900" lvl="0" indent="-342900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pt-BR" sz="2800" b="1" dirty="0" smtClean="0"/>
              <a:t> 6.526 PROCEDIMENTOS </a:t>
            </a:r>
          </a:p>
          <a:p>
            <a:pPr lvl="0">
              <a:spcAft>
                <a:spcPts val="0"/>
              </a:spcAft>
            </a:pPr>
            <a:endParaRPr lang="pt-BR" b="1" dirty="0">
              <a:solidFill>
                <a:srgbClr val="2B2BC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33851" name="Text Box 59"/>
          <p:cNvSpPr txBox="1">
            <a:spLocks noChangeArrowheads="1"/>
          </p:cNvSpPr>
          <p:nvPr/>
        </p:nvSpPr>
        <p:spPr bwMode="auto">
          <a:xfrm>
            <a:off x="-1" y="188913"/>
            <a:ext cx="914399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SECRETARIA  MUNICIPAL DE SAÚDE</a:t>
            </a:r>
          </a:p>
        </p:txBody>
      </p:sp>
      <p:sp>
        <p:nvSpPr>
          <p:cNvPr id="33852" name="Text Box 60"/>
          <p:cNvSpPr txBox="1">
            <a:spLocks noChangeArrowheads="1"/>
          </p:cNvSpPr>
          <p:nvPr/>
        </p:nvSpPr>
        <p:spPr bwMode="auto">
          <a:xfrm>
            <a:off x="5883" y="835026"/>
            <a:ext cx="9132229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pt-BR" sz="2800" b="1" dirty="0" smtClean="0">
                <a:ea typeface="Times New Roman" panose="02020603050405020304" pitchFamily="18" charset="0"/>
              </a:rPr>
              <a:t>314 </a:t>
            </a:r>
            <a:r>
              <a:rPr lang="pt-BR" sz="2800" b="1" dirty="0">
                <a:ea typeface="Times New Roman" panose="02020603050405020304" pitchFamily="18" charset="0"/>
              </a:rPr>
              <a:t>COLETA DE MATERIAL PARA O PROGRAMA </a:t>
            </a:r>
            <a:r>
              <a:rPr lang="pt-BR" sz="2800" b="1" dirty="0" smtClean="0">
                <a:ea typeface="Times New Roman" panose="02020603050405020304" pitchFamily="18" charset="0"/>
              </a:rPr>
              <a:t>SISCOLO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pt-BR" sz="2800" b="1" dirty="0" smtClean="0">
                <a:ea typeface="Times New Roman" panose="02020603050405020304" pitchFamily="18" charset="0"/>
              </a:rPr>
              <a:t>117 SISMAMA </a:t>
            </a:r>
            <a:r>
              <a:rPr lang="pt-BR" sz="2800" b="1" dirty="0">
                <a:ea typeface="Times New Roman" panose="02020603050405020304" pitchFamily="18" charset="0"/>
              </a:rPr>
              <a:t>(Exame Preventivo)</a:t>
            </a:r>
            <a:r>
              <a:rPr lang="pt-BR" sz="2800" b="1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endParaRPr lang="pt-BR" sz="2800" b="1" dirty="0" smtClean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endParaRPr lang="pt-BR" sz="800" dirty="0"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pt-BR" sz="2800" b="1" dirty="0" smtClean="0">
                <a:ea typeface="Times New Roman" panose="02020603050405020304" pitchFamily="18" charset="0"/>
              </a:rPr>
              <a:t>10.950  </a:t>
            </a:r>
            <a:r>
              <a:rPr lang="pt-BR" sz="2800" b="1" dirty="0">
                <a:ea typeface="Times New Roman" panose="02020603050405020304" pitchFamily="18" charset="0"/>
              </a:rPr>
              <a:t>EXAMES </a:t>
            </a:r>
            <a:r>
              <a:rPr lang="pt-BR" sz="2800" b="1" dirty="0" smtClean="0">
                <a:ea typeface="Times New Roman" panose="02020603050405020304" pitchFamily="18" charset="0"/>
              </a:rPr>
              <a:t>LABORATORIAIS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endParaRPr lang="pt-BR" sz="1200" b="1" dirty="0" smtClean="0">
              <a:ea typeface="Times New Roman" panose="02020603050405020304" pitchFamily="18" charset="0"/>
            </a:endParaRPr>
          </a:p>
          <a:p>
            <a:pPr lvl="0" algn="just"/>
            <a:r>
              <a:rPr lang="pt-BR" sz="2800" b="1" dirty="0">
                <a:solidFill>
                  <a:srgbClr val="2011DF"/>
                </a:solidFill>
              </a:rPr>
              <a:t> RECEITAS ATENDIDAS NA FARMÁCIA </a:t>
            </a:r>
            <a:r>
              <a:rPr lang="pt-BR" sz="2800" b="1" dirty="0" smtClean="0">
                <a:solidFill>
                  <a:srgbClr val="2011DF"/>
                </a:solidFill>
              </a:rPr>
              <a:t>BÁSICA</a:t>
            </a:r>
          </a:p>
          <a:p>
            <a:pPr lvl="0" algn="just"/>
            <a:endParaRPr lang="pt-BR" sz="800" dirty="0">
              <a:solidFill>
                <a:srgbClr val="2011DF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200" b="1" dirty="0" smtClean="0"/>
              <a:t>Entrega de medicamentos ao Hipertenso, Cardíacos e Gastrodependentes – 21.290</a:t>
            </a:r>
            <a:endParaRPr lang="pt-BR" sz="3200" dirty="0" smtClean="0"/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pt-BR" sz="3200" b="1" dirty="0" smtClean="0"/>
              <a:t>Entrega de medicamento aos Diabéticos – 540</a:t>
            </a:r>
            <a:endParaRPr lang="pt-BR" sz="3200" dirty="0" smtClean="0"/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pt-BR" sz="3200" b="1" dirty="0" smtClean="0"/>
              <a:t>Entrega de medicamentos Psicotrópicos – 24.811</a:t>
            </a:r>
            <a:endParaRPr lang="pt-BR" sz="3200" dirty="0" smtClean="0"/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pt-BR" sz="3200" b="1" dirty="0" smtClean="0"/>
              <a:t>Entrega de Anticoncepcionais- 1.494</a:t>
            </a:r>
            <a:endParaRPr lang="pt-BR" sz="3200" dirty="0" smtClean="0"/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pt-BR" sz="3200" b="1" dirty="0" smtClean="0"/>
              <a:t>Entrega de outros medicamentos – 11.242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endParaRPr lang="pt-B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571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0" y="908720"/>
            <a:ext cx="9324528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pt-BR" sz="2800" b="1" dirty="0" smtClean="0"/>
              <a:t>1.370 AGENDAMENTOS DE CONSULTAS ESPECIALIZADAS PARA REFERÊNCIA</a:t>
            </a:r>
          </a:p>
          <a:p>
            <a:pPr lvl="0"/>
            <a:endParaRPr lang="pt-BR" sz="800" b="1" dirty="0" smtClean="0"/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pt-BR" sz="2800" b="1" dirty="0" smtClean="0"/>
              <a:t>4.053 AGENDAMENTOS DE EXAMES ESPECIALIZADOS </a:t>
            </a: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pt-BR" sz="2800" b="1" dirty="0" smtClean="0"/>
              <a:t>180 TELE ATENDIMENTO COVID 19</a:t>
            </a: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pt-BR" sz="2800" b="1" dirty="0" smtClean="0"/>
              <a:t>450 ATENDIMENTO COVID 19(RESIDENCIA)</a:t>
            </a: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pt-BR" sz="2800" b="1" smtClean="0"/>
              <a:t>10.623 DOSES DE VACINA CONTRA COVID 19 APLICADAS.</a:t>
            </a:r>
            <a:endParaRPr lang="pt-BR" sz="2800" b="1" dirty="0" smtClean="0"/>
          </a:p>
          <a:p>
            <a:pPr lvl="0"/>
            <a:endParaRPr lang="pt-BR" sz="800" b="1" dirty="0" smtClean="0"/>
          </a:p>
          <a:p>
            <a:pPr marL="457200" lvl="0" indent="-457200">
              <a:buFont typeface="Wingdings" panose="05000000000000000000" pitchFamily="2" charset="2"/>
              <a:buChar char="Ø"/>
            </a:pPr>
            <a:endParaRPr lang="pt-BR" sz="800" dirty="0" smtClean="0"/>
          </a:p>
          <a:p>
            <a:pPr lvl="0"/>
            <a:endParaRPr lang="pt-BR" sz="800" dirty="0" smtClean="0"/>
          </a:p>
          <a:p>
            <a:pPr lvl="0"/>
            <a:endParaRPr lang="pt-BR" sz="2800" b="1" dirty="0" smtClean="0"/>
          </a:p>
          <a:p>
            <a:pPr lvl="0"/>
            <a:endParaRPr lang="pt-BR" sz="800" dirty="0"/>
          </a:p>
        </p:txBody>
      </p:sp>
      <p:sp>
        <p:nvSpPr>
          <p:cNvPr id="115737" name="Text Box 25"/>
          <p:cNvSpPr txBox="1">
            <a:spLocks noChangeArrowheads="1"/>
          </p:cNvSpPr>
          <p:nvPr/>
        </p:nvSpPr>
        <p:spPr bwMode="auto">
          <a:xfrm>
            <a:off x="0" y="18891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SECRETARIA  MUNICIPAL DE SAÚDE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-1" y="1066800"/>
            <a:ext cx="9112279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800" b="1" dirty="0" smtClean="0"/>
              <a:t>20 </a:t>
            </a:r>
            <a:r>
              <a:rPr lang="pt-BR" sz="2800" b="1" dirty="0"/>
              <a:t>PASSAGENS CEDIDAS PARA </a:t>
            </a:r>
            <a:r>
              <a:rPr lang="pt-BR" sz="2800" b="1" dirty="0" smtClean="0"/>
              <a:t>CURITIBA(</a:t>
            </a:r>
            <a:r>
              <a:rPr lang="pt-BR" sz="2800" b="1" dirty="0"/>
              <a:t>Ô</a:t>
            </a:r>
            <a:r>
              <a:rPr lang="pt-BR" sz="2800" b="1" dirty="0" smtClean="0"/>
              <a:t>nibus)</a:t>
            </a:r>
            <a:endParaRPr lang="pt-BR" sz="2800" b="1" dirty="0"/>
          </a:p>
          <a:p>
            <a:pPr marL="457200" lvl="0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800" b="1" dirty="0" smtClean="0"/>
              <a:t>30 </a:t>
            </a:r>
            <a:r>
              <a:rPr lang="pt-BR" sz="2800" b="1" dirty="0"/>
              <a:t>VIAGENS PARA </a:t>
            </a:r>
            <a:r>
              <a:rPr lang="pt-BR" sz="2800" b="1" dirty="0" smtClean="0"/>
              <a:t>CURITIBA(carro do setor)</a:t>
            </a:r>
          </a:p>
          <a:p>
            <a:pPr marL="457200" lvl="0" indent="-457200" algn="just">
              <a:buFont typeface="Wingdings" panose="05000000000000000000" pitchFamily="2" charset="2"/>
              <a:buChar char="Ø"/>
            </a:pPr>
            <a:r>
              <a:rPr lang="pt-BR" sz="2800" b="1" dirty="0" smtClean="0"/>
              <a:t>21.494 </a:t>
            </a:r>
            <a:r>
              <a:rPr lang="pt-BR" sz="2800" b="1" dirty="0"/>
              <a:t>PROCEDIMENTOS REALIZADOS NO HOSPITAL MUNICIPAL (PRONTO SOCORRO) </a:t>
            </a:r>
            <a:r>
              <a:rPr lang="pt-BR" sz="2800" b="1" dirty="0" smtClean="0"/>
              <a:t>(</a:t>
            </a:r>
            <a:r>
              <a:rPr lang="pt-BR" sz="2800" b="1" i="1" dirty="0" smtClean="0"/>
              <a:t>CLINICA </a:t>
            </a:r>
            <a:r>
              <a:rPr lang="pt-BR" sz="2800" b="1" i="1" dirty="0"/>
              <a:t>DA MULHER, </a:t>
            </a:r>
            <a:r>
              <a:rPr lang="pt-BR" sz="2800" b="1" dirty="0"/>
              <a:t>UNIDADE BASICA DE SAUDE  </a:t>
            </a:r>
            <a:r>
              <a:rPr lang="pt-BR" sz="2800" b="1" i="1" dirty="0"/>
              <a:t> DE RIBERÃO BONITO, E FLÓRIDA DO IVAI, UNIDADE BASICA DE SAUDE GRANDES RIOS</a:t>
            </a:r>
            <a:r>
              <a:rPr lang="pt-BR" sz="2800" b="1" dirty="0"/>
              <a:t>). Tais como, injeções, inalações, drenagem, lavagem de ouvido, suturas e </a:t>
            </a:r>
            <a:r>
              <a:rPr lang="pt-BR" sz="2800" b="1" dirty="0" smtClean="0"/>
              <a:t>outros </a:t>
            </a:r>
          </a:p>
          <a:p>
            <a:pPr marL="457200" lvl="0" indent="-457200" algn="just">
              <a:buFont typeface="Wingdings" panose="05000000000000000000" pitchFamily="2" charset="2"/>
              <a:buChar char="Ø"/>
            </a:pPr>
            <a:endParaRPr lang="pt-BR" sz="800" b="1" dirty="0" smtClean="0"/>
          </a:p>
          <a:p>
            <a:pPr marL="457200" lvl="0" indent="-457200" algn="just">
              <a:buFont typeface="Wingdings" panose="05000000000000000000" pitchFamily="2" charset="2"/>
              <a:buChar char="Ø"/>
            </a:pPr>
            <a:r>
              <a:rPr lang="pt-BR" sz="2800" b="1" dirty="0" smtClean="0"/>
              <a:t>3.493 </a:t>
            </a:r>
            <a:r>
              <a:rPr lang="pt-BR" sz="2800" b="1" dirty="0"/>
              <a:t>DOSES APLICADAS RESULTADO DO PROGRAMA DE </a:t>
            </a:r>
            <a:r>
              <a:rPr lang="pt-BR" sz="2800" b="1" dirty="0" smtClean="0"/>
              <a:t>VACINAÇÃO</a:t>
            </a:r>
            <a:endParaRPr lang="pt-BR" sz="2800" dirty="0"/>
          </a:p>
        </p:txBody>
      </p:sp>
      <p:sp>
        <p:nvSpPr>
          <p:cNvPr id="62502" name="Text Box 38"/>
          <p:cNvSpPr txBox="1">
            <a:spLocks noChangeArrowheads="1"/>
          </p:cNvSpPr>
          <p:nvPr/>
        </p:nvSpPr>
        <p:spPr bwMode="auto">
          <a:xfrm>
            <a:off x="0" y="188913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SECRETARIA  MUNICIPAL DE </a:t>
            </a:r>
            <a:r>
              <a:rPr lang="pt-BR" b="1" dirty="0" smtClean="0">
                <a:solidFill>
                  <a:schemeClr val="accent2"/>
                </a:solidFill>
              </a:rPr>
              <a:t>SAÚDE</a:t>
            </a:r>
            <a:endParaRPr lang="pt-BR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>
            <a:off x="0" y="785794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0" y="1156553"/>
            <a:ext cx="91440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lvl="0" indent="-457200" algn="just">
              <a:buFont typeface="Wingdings" panose="05000000000000000000" pitchFamily="2" charset="2"/>
              <a:buChar char="Ø"/>
            </a:pPr>
            <a:r>
              <a:rPr lang="pt-BR" sz="2800" b="1" dirty="0" smtClean="0"/>
              <a:t>100% COBERTURA </a:t>
            </a:r>
            <a:r>
              <a:rPr lang="pt-BR" sz="2800" b="1" dirty="0"/>
              <a:t>FEITA PELO PSF (Programa Saúde da Família) Equipes</a:t>
            </a:r>
            <a:r>
              <a:rPr lang="pt-BR" sz="2800" b="1" dirty="0" smtClean="0"/>
              <a:t>: RIBEIRÃO </a:t>
            </a:r>
            <a:r>
              <a:rPr lang="pt-BR" sz="2800" b="1" dirty="0"/>
              <a:t>BONITO, GRANDES RIOS E FLORIDA DO </a:t>
            </a:r>
            <a:r>
              <a:rPr lang="pt-BR" sz="2800" b="1" dirty="0" smtClean="0"/>
              <a:t>IVAI</a:t>
            </a:r>
          </a:p>
          <a:p>
            <a:pPr marL="457200" lvl="0" indent="-457200" algn="just">
              <a:buFont typeface="Wingdings" panose="05000000000000000000" pitchFamily="2" charset="2"/>
              <a:buChar char="Ø"/>
            </a:pPr>
            <a:endParaRPr lang="pt-BR" sz="800" b="1" dirty="0"/>
          </a:p>
          <a:p>
            <a:pPr marL="457200" lvl="0" indent="-457200" algn="just">
              <a:buFont typeface="Wingdings" panose="05000000000000000000" pitchFamily="2" charset="2"/>
              <a:buChar char="Ø"/>
            </a:pPr>
            <a:r>
              <a:rPr lang="pt-BR" sz="2800" b="1" dirty="0"/>
              <a:t>5</a:t>
            </a:r>
            <a:r>
              <a:rPr lang="pt-BR" sz="2800" b="1" dirty="0" smtClean="0"/>
              <a:t>.040 </a:t>
            </a:r>
            <a:r>
              <a:rPr lang="pt-BR" sz="2800" b="1" dirty="0"/>
              <a:t>Visitas Domiciliares ACS (Agente Comunitário de                                </a:t>
            </a:r>
            <a:r>
              <a:rPr lang="pt-BR" sz="2800" b="1" dirty="0" smtClean="0"/>
              <a:t>Saúde G.RIOS) 1.680 </a:t>
            </a:r>
            <a:r>
              <a:rPr lang="pt-BR" sz="2800" b="1" dirty="0"/>
              <a:t>de Enfermeiros e </a:t>
            </a:r>
            <a:r>
              <a:rPr lang="pt-BR" sz="2800" b="1" dirty="0" smtClean="0"/>
              <a:t>2.250 </a:t>
            </a:r>
            <a:r>
              <a:rPr lang="pt-BR" sz="2800" b="1" dirty="0"/>
              <a:t>Auxiliares de Enfermagem, </a:t>
            </a:r>
            <a:r>
              <a:rPr lang="pt-BR" sz="2800" b="1" dirty="0" smtClean="0"/>
              <a:t>onde </a:t>
            </a:r>
            <a:r>
              <a:rPr lang="pt-BR" sz="2800" b="1" dirty="0"/>
              <a:t>se realiza  consultas m</a:t>
            </a:r>
            <a:r>
              <a:rPr lang="pt-BR" sz="2800" b="1" dirty="0" smtClean="0"/>
              <a:t>édicas</a:t>
            </a:r>
            <a:r>
              <a:rPr lang="pt-BR" sz="2800" b="1" dirty="0"/>
              <a:t>,  curativos, medicação e </a:t>
            </a:r>
            <a:r>
              <a:rPr lang="pt-BR" sz="2800" b="1" dirty="0" smtClean="0"/>
              <a:t>outros</a:t>
            </a:r>
          </a:p>
          <a:p>
            <a:pPr marL="457200" lvl="0" indent="-457200" algn="just">
              <a:buFont typeface="Wingdings" panose="05000000000000000000" pitchFamily="2" charset="2"/>
              <a:buChar char="Ø"/>
            </a:pPr>
            <a:endParaRPr lang="pt-BR" sz="800" b="1" dirty="0" smtClean="0"/>
          </a:p>
          <a:p>
            <a:pPr marL="457200" lvl="0" indent="-457200" algn="just">
              <a:buFont typeface="Wingdings" panose="05000000000000000000" pitchFamily="2" charset="2"/>
              <a:buChar char="Ø"/>
            </a:pPr>
            <a:r>
              <a:rPr lang="pt-BR" sz="2800" b="1" dirty="0" smtClean="0"/>
              <a:t>Caminhada </a:t>
            </a:r>
            <a:r>
              <a:rPr lang="pt-BR" sz="2800" b="1" dirty="0"/>
              <a:t>com os Idosos  todas  as Terças e   Quintas   feiras  em Grandes Rios à partir das 8:00 horas da manhã com exercício, alongamentos e aferição de </a:t>
            </a:r>
            <a:r>
              <a:rPr lang="pt-BR" sz="2800" b="1" dirty="0" smtClean="0"/>
              <a:t>pressão </a:t>
            </a:r>
            <a:r>
              <a:rPr lang="pt-BR" sz="2800" b="1" dirty="0"/>
              <a:t>arterial.</a:t>
            </a:r>
          </a:p>
        </p:txBody>
      </p:sp>
      <p:sp>
        <p:nvSpPr>
          <p:cNvPr id="60474" name="Text Box 58"/>
          <p:cNvSpPr txBox="1">
            <a:spLocks noChangeArrowheads="1"/>
          </p:cNvSpPr>
          <p:nvPr/>
        </p:nvSpPr>
        <p:spPr bwMode="auto">
          <a:xfrm>
            <a:off x="0" y="18891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SECRETARIA  MUNICIPAL DE SAÚDE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10698</TotalTime>
  <Words>672</Words>
  <Application>Microsoft Office PowerPoint</Application>
  <PresentationFormat>Apresentação na tela (4:3)</PresentationFormat>
  <Paragraphs>105</Paragraphs>
  <Slides>12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Grandes Rios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Prefeitura</dc:creator>
  <cp:lastModifiedBy>Contabilidade</cp:lastModifiedBy>
  <cp:revision>676</cp:revision>
  <cp:lastPrinted>2022-02-15T17:41:34Z</cp:lastPrinted>
  <dcterms:created xsi:type="dcterms:W3CDTF">2002-12-04T13:56:03Z</dcterms:created>
  <dcterms:modified xsi:type="dcterms:W3CDTF">2022-02-15T18:15:01Z</dcterms:modified>
</cp:coreProperties>
</file>