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283" r:id="rId3"/>
    <p:sldId id="327" r:id="rId4"/>
    <p:sldId id="261" r:id="rId5"/>
    <p:sldId id="336" r:id="rId6"/>
    <p:sldId id="275" r:id="rId7"/>
    <p:sldId id="337" r:id="rId8"/>
    <p:sldId id="303" r:id="rId9"/>
    <p:sldId id="301" r:id="rId10"/>
    <p:sldId id="311" r:id="rId11"/>
    <p:sldId id="339" r:id="rId12"/>
    <p:sldId id="350" r:id="rId1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1DF"/>
    <a:srgbClr val="2A03BB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 varScale="1">
        <p:scale>
          <a:sx n="79" d="100"/>
          <a:sy n="79" d="100"/>
        </p:scale>
        <p:origin x="21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5" cy="49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0" y="0"/>
            <a:ext cx="2945865" cy="49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69"/>
            <a:ext cx="2945865" cy="49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0" y="9432669"/>
            <a:ext cx="2945865" cy="49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5" cy="497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270" y="1"/>
            <a:ext cx="2945865" cy="497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5D69-F2E3-4269-A9AE-77900372A520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60" y="4777851"/>
            <a:ext cx="5438756" cy="39097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960"/>
            <a:ext cx="2945865" cy="497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270" y="9430960"/>
            <a:ext cx="2945865" cy="497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40E7-CA2C-4664-933B-55D5C2D277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2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40E7-CA2C-4664-933B-55D5C2D2774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411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40E7-CA2C-4664-933B-55D5C2D2774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6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688498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7200" b="1" u="sng" dirty="0" smtClean="0">
                <a:solidFill>
                  <a:srgbClr val="2011DF"/>
                </a:solidFill>
              </a:rPr>
              <a:t>SECRETARIA</a:t>
            </a:r>
          </a:p>
          <a:p>
            <a:pPr algn="ctr"/>
            <a:endParaRPr lang="pt-BR" sz="7200" b="1" u="sng" dirty="0" smtClean="0">
              <a:solidFill>
                <a:srgbClr val="2011DF"/>
              </a:solidFill>
            </a:endParaRPr>
          </a:p>
          <a:p>
            <a:pPr algn="ctr"/>
            <a:r>
              <a:rPr lang="pt-BR" sz="7200" b="1" u="sng" dirty="0" smtClean="0">
                <a:solidFill>
                  <a:srgbClr val="2011DF"/>
                </a:solidFill>
              </a:rPr>
              <a:t>MUNICIPAL</a:t>
            </a:r>
          </a:p>
          <a:p>
            <a:pPr algn="ctr"/>
            <a:endParaRPr lang="pt-BR" sz="7200" b="1" u="sng" dirty="0" smtClean="0">
              <a:solidFill>
                <a:srgbClr val="2011DF"/>
              </a:solidFill>
            </a:endParaRPr>
          </a:p>
          <a:p>
            <a:pPr algn="ctr"/>
            <a:r>
              <a:rPr lang="pt-BR" sz="7200" b="1" u="sng" dirty="0" smtClean="0">
                <a:solidFill>
                  <a:srgbClr val="2011DF"/>
                </a:solidFill>
              </a:rPr>
              <a:t>DE SAÚDE</a:t>
            </a: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" y="4724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endParaRPr lang="pt-BR" b="1" dirty="0" smtClean="0">
              <a:cs typeface="Times New Roman" pitchFamily="18" charset="0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0" y="157004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/>
              <a:t>Realizadas visitas domiciliares com atenção especial aos acamados e puerperal , com a equipe do PSF</a:t>
            </a:r>
            <a:r>
              <a:rPr lang="pt-BR" sz="2800" b="1" dirty="0" smtClean="0"/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t-BR" sz="800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/>
              <a:t>Realização de palestras mensal em Grandes Rios, Ribeirão Bonito e Florida do Ivaí com a Nutricionista para grupo de diabético e hipertenso</a:t>
            </a:r>
            <a:r>
              <a:rPr lang="pt-BR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b="1" i="1" dirty="0"/>
              <a:t>3.672 PROCEDIMENTOS DOS Agentes da DENGUE  em campo diariamente fazendo coletas de larvas para </a:t>
            </a:r>
            <a:r>
              <a:rPr lang="pt-BR" sz="2800" b="1" i="1" dirty="0" smtClean="0"/>
              <a:t>análise </a:t>
            </a:r>
            <a:r>
              <a:rPr lang="pt-BR" sz="2800" b="1" i="1" dirty="0"/>
              <a:t>e fazendo visitas com orientações para população e fiscalização nos quintais e outros  para evitar uma Epidemia</a:t>
            </a:r>
            <a:r>
              <a:rPr lang="pt-BR" sz="2800" b="1" i="1" dirty="0" smtClean="0"/>
              <a:t>.</a:t>
            </a:r>
            <a:endParaRPr lang="pt-BR" sz="2800" dirty="0"/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9943" y="1295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2083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0868" name="Text Box 36"/>
          <p:cNvSpPr txBox="1"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  <p:sp>
        <p:nvSpPr>
          <p:cNvPr id="120869" name="Text Box 37"/>
          <p:cNvSpPr txBox="1">
            <a:spLocks noChangeArrowheads="1"/>
          </p:cNvSpPr>
          <p:nvPr/>
        </p:nvSpPr>
        <p:spPr bwMode="auto">
          <a:xfrm>
            <a:off x="0" y="119675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 smtClean="0"/>
              <a:t>6.172 </a:t>
            </a:r>
            <a:r>
              <a:rPr lang="pt-BR" sz="2800" b="1" dirty="0"/>
              <a:t>PROCEDIMENTOS E ATIVIDADES REALIZADAS </a:t>
            </a:r>
            <a:r>
              <a:rPr lang="pt-BR" sz="2800" b="1" dirty="0" smtClean="0"/>
              <a:t>NA VIGILÂNCIA SANITÁRIA. </a:t>
            </a:r>
            <a:r>
              <a:rPr lang="pt-BR" sz="2800" dirty="0" smtClean="0"/>
              <a:t>Acompanhamento </a:t>
            </a:r>
            <a:r>
              <a:rPr lang="pt-BR" sz="2800" dirty="0"/>
              <a:t>de temperatura de freezer </a:t>
            </a:r>
            <a:r>
              <a:rPr lang="pt-BR" sz="2800" dirty="0" smtClean="0"/>
              <a:t>(Programa </a:t>
            </a:r>
            <a:r>
              <a:rPr lang="pt-BR" sz="2800" dirty="0"/>
              <a:t>de leite do Governo na sede e nos distritos), medição de teor de cloro e turbidez na sede e nos distritos, coleta de água no sistema  e nas soluções alternativas para análise, visitas nas residências e orientações sobre saneamento básico, Distribuição de material, cartazes da dengue e lei anti-fumo, inspeções nos comércios da sede e nos </a:t>
            </a:r>
            <a:r>
              <a:rPr lang="pt-BR" sz="2800" dirty="0" smtClean="0"/>
              <a:t>distritos, atendimento </a:t>
            </a:r>
            <a:r>
              <a:rPr lang="pt-BR" sz="2800" dirty="0"/>
              <a:t>de </a:t>
            </a:r>
            <a:r>
              <a:rPr lang="pt-BR" sz="2800" dirty="0" smtClean="0"/>
              <a:t>denúncias</a:t>
            </a:r>
            <a:r>
              <a:rPr lang="pt-BR" sz="2800" dirty="0"/>
              <a:t>, inspeção nas escolas da sede </a:t>
            </a:r>
            <a:r>
              <a:rPr lang="pt-BR" sz="2800" dirty="0" smtClean="0"/>
              <a:t>e dos </a:t>
            </a:r>
            <a:r>
              <a:rPr lang="pt-BR" sz="2800" dirty="0"/>
              <a:t>distritos, distribuição de Hipoclorito de </a:t>
            </a:r>
            <a:r>
              <a:rPr lang="pt-BR" sz="2800" dirty="0" smtClean="0"/>
              <a:t>Sódio, orientação </a:t>
            </a:r>
            <a:r>
              <a:rPr lang="pt-BR" sz="2800" dirty="0"/>
              <a:t>e prevenção de Dengue, inspeção em matadouro entre outros</a:t>
            </a:r>
            <a:r>
              <a:rPr lang="pt-BR" sz="2800" dirty="0" smtClean="0"/>
              <a:t>.</a:t>
            </a:r>
            <a:endParaRPr lang="pt-BR" sz="2800" b="1" u="sng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-22212" y="53215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0" y="4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743105"/>
            <a:ext cx="9134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ea typeface="Times New Roman" panose="02020603050405020304" pitchFamily="18" charset="0"/>
              </a:rPr>
              <a:t>780 </a:t>
            </a:r>
            <a:r>
              <a:rPr lang="pt-BR" sz="2800" dirty="0">
                <a:ea typeface="Times New Roman" panose="02020603050405020304" pitchFamily="18" charset="0"/>
              </a:rPr>
              <a:t>Procedimentos Realizados no Setor de Odontologia (Saúde Bucal) atendimento com </a:t>
            </a:r>
            <a:r>
              <a:rPr lang="pt-BR" sz="2800" dirty="0" smtClean="0">
                <a:ea typeface="Times New Roman" panose="02020603050405020304" pitchFamily="18" charset="0"/>
              </a:rPr>
              <a:t>a dentista </a:t>
            </a:r>
            <a:r>
              <a:rPr lang="pt-BR" sz="2800" dirty="0" err="1">
                <a:ea typeface="Times New Roman" panose="02020603050405020304" pitchFamily="18" charset="0"/>
              </a:rPr>
              <a:t>Drª</a:t>
            </a:r>
            <a:r>
              <a:rPr lang="pt-BR" sz="2800" dirty="0" smtClean="0">
                <a:ea typeface="Times New Roman" panose="02020603050405020304" pitchFamily="18" charset="0"/>
              </a:rPr>
              <a:t>. THAIS DELATORRE. </a:t>
            </a:r>
            <a:r>
              <a:rPr lang="pt-BR" sz="2800" dirty="0">
                <a:ea typeface="Times New Roman" panose="02020603050405020304" pitchFamily="18" charset="0"/>
              </a:rPr>
              <a:t>Fazendo extração, restauração, pulpectomia, raspagem, aplicação de flúor, curativos e atendimentos de urgências e emergências.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372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1322373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4800" b="1" dirty="0"/>
              <a:t>PROCEDIMENTOS REALIZADOS NA </a:t>
            </a:r>
            <a:r>
              <a:rPr lang="pt-BR" sz="4800" b="1" dirty="0" smtClean="0"/>
              <a:t>ÁREA </a:t>
            </a:r>
            <a:r>
              <a:rPr lang="pt-BR" sz="4800" b="1" dirty="0"/>
              <a:t>DE SAÚDE </a:t>
            </a:r>
            <a:r>
              <a:rPr lang="pt-BR" sz="4800" b="1" dirty="0" smtClean="0"/>
              <a:t>NO MUNICÍPIO </a:t>
            </a:r>
            <a:r>
              <a:rPr lang="pt-BR" sz="4800" b="1" dirty="0"/>
              <a:t>DE GRANDES </a:t>
            </a:r>
            <a:r>
              <a:rPr lang="pt-BR" sz="4800" b="1" dirty="0" smtClean="0"/>
              <a:t>RIOS</a:t>
            </a:r>
          </a:p>
          <a:p>
            <a:pPr marL="457200" indent="-457200" algn="ctr">
              <a:buFontTx/>
              <a:buChar char="-"/>
            </a:pPr>
            <a:endParaRPr lang="pt-BR" sz="4800" b="1" u="sng" dirty="0" smtClean="0"/>
          </a:p>
          <a:p>
            <a:pPr algn="ctr"/>
            <a:r>
              <a:rPr lang="pt-BR" sz="4800" b="1" u="sng" dirty="0">
                <a:solidFill>
                  <a:srgbClr val="2011DF"/>
                </a:solidFill>
                <a:ea typeface="Times New Roman" panose="02020603050405020304" pitchFamily="18" charset="0"/>
              </a:rPr>
              <a:t>JANEIRO </a:t>
            </a:r>
            <a:r>
              <a:rPr lang="pt-BR" sz="4800" b="1" u="sng" dirty="0" smtClean="0">
                <a:solidFill>
                  <a:srgbClr val="2011DF"/>
                </a:solidFill>
                <a:ea typeface="Times New Roman" panose="02020603050405020304" pitchFamily="18" charset="0"/>
              </a:rPr>
              <a:t>A</a:t>
            </a:r>
            <a:r>
              <a:rPr lang="pt-BR" sz="4800" b="1" u="sng" dirty="0">
                <a:solidFill>
                  <a:srgbClr val="2011DF"/>
                </a:solidFill>
                <a:ea typeface="Times New Roman" panose="02020603050405020304" pitchFamily="18" charset="0"/>
              </a:rPr>
              <a:t> </a:t>
            </a:r>
            <a:r>
              <a:rPr lang="pt-BR" sz="4800" b="1" u="sng" dirty="0" smtClean="0">
                <a:solidFill>
                  <a:srgbClr val="2011DF"/>
                </a:solidFill>
                <a:ea typeface="Times New Roman" panose="02020603050405020304" pitchFamily="18" charset="0"/>
              </a:rPr>
              <a:t>DEZEMBRO 2021</a:t>
            </a:r>
            <a:endParaRPr lang="pt-BR" sz="4800" b="1" u="sng" dirty="0">
              <a:solidFill>
                <a:srgbClr val="2011DF"/>
              </a:solidFill>
              <a:ea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4856" y="201628"/>
            <a:ext cx="910914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</a:t>
            </a:r>
            <a:r>
              <a:rPr lang="pt-BR" b="1" dirty="0" smtClean="0">
                <a:solidFill>
                  <a:schemeClr val="accent2"/>
                </a:solidFill>
              </a:rPr>
              <a:t>SAÚDE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  <p:sp>
        <p:nvSpPr>
          <p:cNvPr id="2" name="Retângulo 1"/>
          <p:cNvSpPr/>
          <p:nvPr/>
        </p:nvSpPr>
        <p:spPr>
          <a:xfrm>
            <a:off x="-1" y="694648"/>
            <a:ext cx="9144001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endParaRPr lang="pt-BR" sz="105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 10.230 CONSULTAS </a:t>
            </a:r>
            <a:r>
              <a:rPr lang="pt-BR" sz="2800" b="1" dirty="0">
                <a:ea typeface="Times New Roman" panose="02020603050405020304" pitchFamily="18" charset="0"/>
              </a:rPr>
              <a:t>ELETIVAS NA UNIDADE BASICA DE </a:t>
            </a:r>
            <a:r>
              <a:rPr lang="pt-BR" sz="2800" b="1" dirty="0" smtClean="0">
                <a:ea typeface="Times New Roman" panose="02020603050405020304" pitchFamily="18" charset="0"/>
              </a:rPr>
              <a:t>SAUDE CENTRAL/RIBEIRAO E FLORIDA</a:t>
            </a:r>
            <a:endParaRPr lang="pt-BR" sz="2800" b="1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</a:pPr>
            <a:endParaRPr lang="pt-BR" sz="8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454 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CONSULTAS DE PSIQUIATRIA  REALIZADAS NA CLINICA</a:t>
            </a:r>
            <a:r>
              <a:rPr lang="pt-BR" sz="2800" b="1" dirty="0" smtClean="0">
                <a:ea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endParaRPr lang="pt-BR" sz="800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pt-BR" sz="8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443  CONSULTAS 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DE GESTANTES REALIZADAS NA CLINICA </a:t>
            </a: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COM PALESTRAS 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DE ORIENTAÇÕES PARA MÃE E BEBÊ.</a:t>
            </a:r>
            <a:endParaRPr lang="pt-BR" sz="28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-24096" y="1484784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324 </a:t>
            </a:r>
            <a:r>
              <a:rPr lang="pt-BR" sz="2800" b="1" dirty="0">
                <a:ea typeface="Times New Roman" panose="02020603050405020304" pitchFamily="18" charset="0"/>
              </a:rPr>
              <a:t>PROCEDIMENTOS DE </a:t>
            </a:r>
            <a:r>
              <a:rPr lang="pt-BR" sz="2800" b="1" dirty="0" smtClean="0">
                <a:ea typeface="Times New Roman" panose="02020603050405020304" pitchFamily="18" charset="0"/>
              </a:rPr>
              <a:t>FISIOTERAPIA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>
                <a:ea typeface="Times New Roman" panose="02020603050405020304" pitchFamily="18" charset="0"/>
              </a:rPr>
              <a:t>3</a:t>
            </a:r>
            <a:r>
              <a:rPr lang="pt-BR" sz="2800" b="1" dirty="0" smtClean="0">
                <a:ea typeface="Times New Roman" panose="02020603050405020304" pitchFamily="18" charset="0"/>
              </a:rPr>
              <a:t>44 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CONSULTAS COM PSICÓLOGO </a:t>
            </a:r>
            <a:endParaRPr lang="pt-BR" sz="28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481 COSULTA COM FONOAUDIOLOGO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541 (AGOSTO A DEZEMBRO) ATENDIMENTOS PROFESSOR EDUCAÇAO FISICA</a:t>
            </a:r>
            <a:endParaRPr lang="pt-BR" sz="800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10.260 ENTREGA 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DE </a:t>
            </a:r>
            <a:r>
              <a:rPr lang="pt-BR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PRESERVATIVOS COM ORIENTAÇÕES </a:t>
            </a:r>
            <a:endParaRPr lang="pt-BR" sz="28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/>
              <a:t>110 CONSULTAS </a:t>
            </a:r>
            <a:r>
              <a:rPr lang="pt-BR" sz="2800" b="1" dirty="0"/>
              <a:t>DE </a:t>
            </a:r>
            <a:r>
              <a:rPr lang="pt-BR" sz="2800" b="1" dirty="0" smtClean="0"/>
              <a:t>URGÊNCIA/EMERGÊNCIA</a:t>
            </a:r>
          </a:p>
          <a:p>
            <a:pPr lvl="0">
              <a:spcAft>
                <a:spcPts val="0"/>
              </a:spcAft>
            </a:pPr>
            <a:r>
              <a:rPr lang="pt-BR" sz="2800" b="1" dirty="0" smtClean="0"/>
              <a:t>COM   INTERNAMENTOS TRANFERÊNCIAS DE </a:t>
            </a:r>
          </a:p>
          <a:p>
            <a:pPr lvl="0">
              <a:spcAft>
                <a:spcPts val="0"/>
              </a:spcAft>
            </a:pPr>
            <a:r>
              <a:rPr lang="pt-BR" sz="2800" b="1" dirty="0" smtClean="0"/>
              <a:t>PACIENTES </a:t>
            </a:r>
            <a:r>
              <a:rPr lang="pt-BR" sz="2800" b="1" dirty="0"/>
              <a:t>GRAVES </a:t>
            </a:r>
            <a:r>
              <a:rPr lang="pt-BR" sz="2800" b="1" dirty="0" smtClean="0"/>
              <a:t>PARA</a:t>
            </a:r>
            <a:r>
              <a:rPr lang="pt-BR" sz="2800" dirty="0"/>
              <a:t> </a:t>
            </a:r>
            <a:r>
              <a:rPr lang="pt-BR" sz="2800" b="1" dirty="0" smtClean="0"/>
              <a:t>GRANDES CENTROS ATRAVES </a:t>
            </a:r>
            <a:r>
              <a:rPr lang="pt-BR" sz="2800" b="1" dirty="0"/>
              <a:t>DO </a:t>
            </a:r>
            <a:r>
              <a:rPr lang="pt-BR" sz="2800" b="1" u="sng" dirty="0" smtClean="0"/>
              <a:t>SAMU</a:t>
            </a:r>
            <a:r>
              <a:rPr lang="pt-BR" sz="2800" b="1" dirty="0" smtClean="0"/>
              <a:t>.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dirty="0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-1" y="188913"/>
            <a:ext cx="911990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-1" y="188913"/>
            <a:ext cx="911990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-24095" y="948977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>
                <a:ea typeface="Times New Roman" panose="02020603050405020304" pitchFamily="18" charset="0"/>
              </a:rPr>
              <a:t>CARRO EXCLUSIVO PARA HEMODIALISE 03 VEZES SEMANA PARA </a:t>
            </a:r>
            <a:r>
              <a:rPr lang="pt-BR" sz="2800" b="1" dirty="0" smtClean="0">
                <a:ea typeface="Times New Roman" panose="02020603050405020304" pitchFamily="18" charset="0"/>
              </a:rPr>
              <a:t>IVAIPORA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139 CONSULTA DE ENFRMAGEM FLORIDA DO IVAI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472 VISITAS DO ACS FLORIDA DO IVAI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422 TESTES EM GESTANTES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b="1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dirty="0"/>
          </a:p>
          <a:p>
            <a:pPr>
              <a:spcAft>
                <a:spcPts val="0"/>
              </a:spcAft>
            </a:pPr>
            <a:r>
              <a:rPr lang="pt-BR" sz="2800" b="1" dirty="0">
                <a:solidFill>
                  <a:schemeClr val="accent6"/>
                </a:solidFill>
              </a:rPr>
              <a:t>EXAMES REALIZADOS NO </a:t>
            </a:r>
            <a:r>
              <a:rPr lang="pt-BR" sz="2800" b="1" dirty="0" smtClean="0">
                <a:solidFill>
                  <a:schemeClr val="accent6"/>
                </a:solidFill>
              </a:rPr>
              <a:t>MUNICIPIO</a:t>
            </a:r>
          </a:p>
          <a:p>
            <a:pPr>
              <a:spcAft>
                <a:spcPts val="0"/>
              </a:spcAft>
            </a:pPr>
            <a:endParaRPr lang="pt-BR" sz="12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32 CESÁRIAS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7 PARTO NORMAL</a:t>
            </a:r>
            <a:endParaRPr lang="pt-BR" sz="8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b="1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/>
              <a:t>26 ELETROCARDIOGRAMA (Hospital) 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/>
              <a:t> 6.526 PROCEDIMENTOS </a:t>
            </a:r>
          </a:p>
          <a:p>
            <a:pPr lvl="0">
              <a:spcAft>
                <a:spcPts val="0"/>
              </a:spcAft>
            </a:pPr>
            <a:endParaRPr lang="pt-BR" b="1" dirty="0">
              <a:solidFill>
                <a:srgbClr val="2B2B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-1" y="188913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5883" y="835026"/>
            <a:ext cx="9132229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314 </a:t>
            </a:r>
            <a:r>
              <a:rPr lang="pt-BR" sz="2800" b="1" dirty="0">
                <a:ea typeface="Times New Roman" panose="02020603050405020304" pitchFamily="18" charset="0"/>
              </a:rPr>
              <a:t>COLETA DE MATERIAL PARA O PROGRAMA </a:t>
            </a:r>
            <a:r>
              <a:rPr lang="pt-BR" sz="2800" b="1" dirty="0" smtClean="0">
                <a:ea typeface="Times New Roman" panose="02020603050405020304" pitchFamily="18" charset="0"/>
              </a:rPr>
              <a:t>SISCOLO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117 SISMAMA </a:t>
            </a:r>
            <a:r>
              <a:rPr lang="pt-BR" sz="2800" b="1" dirty="0">
                <a:ea typeface="Times New Roman" panose="02020603050405020304" pitchFamily="18" charset="0"/>
              </a:rPr>
              <a:t>(Exame Preventivo)</a:t>
            </a:r>
            <a:r>
              <a:rPr lang="pt-BR" sz="2800" b="1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endParaRPr lang="pt-BR" sz="2800" b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8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2800" b="1" dirty="0" smtClean="0">
                <a:ea typeface="Times New Roman" panose="02020603050405020304" pitchFamily="18" charset="0"/>
              </a:rPr>
              <a:t>10.950  </a:t>
            </a:r>
            <a:r>
              <a:rPr lang="pt-BR" sz="2800" b="1" dirty="0">
                <a:ea typeface="Times New Roman" panose="02020603050405020304" pitchFamily="18" charset="0"/>
              </a:rPr>
              <a:t>EXAMES </a:t>
            </a:r>
            <a:r>
              <a:rPr lang="pt-BR" sz="2800" b="1" dirty="0" smtClean="0">
                <a:ea typeface="Times New Roman" panose="02020603050405020304" pitchFamily="18" charset="0"/>
              </a:rPr>
              <a:t>LABORATORIAIS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1200" b="1" dirty="0" smtClean="0">
              <a:ea typeface="Times New Roman" panose="02020603050405020304" pitchFamily="18" charset="0"/>
            </a:endParaRPr>
          </a:p>
          <a:p>
            <a:pPr lvl="0" algn="just"/>
            <a:r>
              <a:rPr lang="pt-BR" sz="2800" b="1" dirty="0">
                <a:solidFill>
                  <a:srgbClr val="2011DF"/>
                </a:solidFill>
              </a:rPr>
              <a:t> RECEITAS ATENDIDAS NA FARMÁCIA </a:t>
            </a:r>
            <a:r>
              <a:rPr lang="pt-BR" sz="2800" b="1" dirty="0" smtClean="0">
                <a:solidFill>
                  <a:srgbClr val="2011DF"/>
                </a:solidFill>
              </a:rPr>
              <a:t>BÁSICA</a:t>
            </a:r>
          </a:p>
          <a:p>
            <a:pPr lvl="0" algn="just"/>
            <a:endParaRPr lang="pt-BR" sz="800" dirty="0">
              <a:solidFill>
                <a:srgbClr val="2011DF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Entrega de medicamentos ao Hipertenso, Cardíacos e Gastrodependentes – 21.290</a:t>
            </a:r>
            <a:endParaRPr lang="pt-BR" sz="32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Entrega de medicamento aos Diabéticos – 540</a:t>
            </a:r>
            <a:endParaRPr lang="pt-BR" sz="32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Entrega de medicamentos Psicotrópicos – 24.811</a:t>
            </a:r>
            <a:endParaRPr lang="pt-BR" sz="32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Entrega de Anticoncepcionais- 1.494</a:t>
            </a:r>
            <a:endParaRPr lang="pt-BR" sz="32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Entrega de outros medicamentos – 11.242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0" y="908720"/>
            <a:ext cx="932452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pt-BR" sz="2800" b="1" dirty="0" smtClean="0"/>
              <a:t>1.370 AGENDAMENTOS DE CONSULTAS ESPECIALIZADAS PARA REFERÊNCIA</a:t>
            </a:r>
          </a:p>
          <a:p>
            <a:pPr lvl="0"/>
            <a:endParaRPr lang="pt-BR" sz="800" b="1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pt-BR" sz="2800" b="1" dirty="0" smtClean="0"/>
              <a:t>4.053 AGENDAMENTOS DE EXAMES ESPECIALIZADOS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pt-BR" sz="2800" b="1" dirty="0" smtClean="0"/>
              <a:t>180 TELE ATENDIMENTO COVID 19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pt-BR" sz="2800" b="1" dirty="0" smtClean="0"/>
              <a:t>450 ATENDIMENTO COVID 19(RESIDENCIA)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pt-BR" sz="2800" b="1" smtClean="0"/>
              <a:t>10.623 DOSES DE VACINA CONTRA COVID 19 APLICADAS.</a:t>
            </a:r>
            <a:endParaRPr lang="pt-BR" sz="2800" b="1" dirty="0" smtClean="0"/>
          </a:p>
          <a:p>
            <a:pPr lvl="0"/>
            <a:endParaRPr lang="pt-BR" sz="800" b="1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pt-BR" sz="800" dirty="0" smtClean="0"/>
          </a:p>
          <a:p>
            <a:pPr lvl="0"/>
            <a:endParaRPr lang="pt-BR" sz="800" dirty="0" smtClean="0"/>
          </a:p>
          <a:p>
            <a:pPr lvl="0"/>
            <a:endParaRPr lang="pt-BR" sz="2800" b="1" dirty="0" smtClean="0"/>
          </a:p>
          <a:p>
            <a:pPr lvl="0"/>
            <a:endParaRPr lang="pt-BR" sz="800" dirty="0"/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-1" y="1066800"/>
            <a:ext cx="9112279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b="1" dirty="0" smtClean="0"/>
              <a:t>20 </a:t>
            </a:r>
            <a:r>
              <a:rPr lang="pt-BR" sz="2800" b="1" dirty="0"/>
              <a:t>PASSAGENS CEDIDAS PARA </a:t>
            </a:r>
            <a:r>
              <a:rPr lang="pt-BR" sz="2800" b="1" dirty="0" smtClean="0"/>
              <a:t>CURITIBA(</a:t>
            </a:r>
            <a:r>
              <a:rPr lang="pt-BR" sz="2800" b="1" dirty="0"/>
              <a:t>Ô</a:t>
            </a:r>
            <a:r>
              <a:rPr lang="pt-BR" sz="2800" b="1" dirty="0" smtClean="0"/>
              <a:t>nibus)</a:t>
            </a:r>
            <a:endParaRPr lang="pt-BR" sz="2800" b="1" dirty="0"/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b="1" dirty="0" smtClean="0"/>
              <a:t>30 </a:t>
            </a:r>
            <a:r>
              <a:rPr lang="pt-BR" sz="2800" b="1" dirty="0"/>
              <a:t>VIAGENS PARA </a:t>
            </a:r>
            <a:r>
              <a:rPr lang="pt-BR" sz="2800" b="1" dirty="0" smtClean="0"/>
              <a:t>CURITIBA(carro do setor)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 smtClean="0"/>
              <a:t>21.494 </a:t>
            </a:r>
            <a:r>
              <a:rPr lang="pt-BR" sz="2800" b="1" dirty="0"/>
              <a:t>PROCEDIMENTOS REALIZADOS NO HOSPITAL MUNICIPAL (PRONTO SOCORRO) </a:t>
            </a:r>
            <a:r>
              <a:rPr lang="pt-BR" sz="2800" b="1" dirty="0" smtClean="0"/>
              <a:t>(</a:t>
            </a:r>
            <a:r>
              <a:rPr lang="pt-BR" sz="2800" b="1" i="1" dirty="0" smtClean="0"/>
              <a:t>CLINICA </a:t>
            </a:r>
            <a:r>
              <a:rPr lang="pt-BR" sz="2800" b="1" i="1" dirty="0"/>
              <a:t>DA MULHER, </a:t>
            </a:r>
            <a:r>
              <a:rPr lang="pt-BR" sz="2800" b="1" dirty="0"/>
              <a:t>UNIDADE BASICA DE SAUDE  </a:t>
            </a:r>
            <a:r>
              <a:rPr lang="pt-BR" sz="2800" b="1" i="1" dirty="0"/>
              <a:t> DE RIBERÃO BONITO, E FLÓRIDA DO IVAI, UNIDADE BASICA DE SAUDE GRANDES RIOS</a:t>
            </a:r>
            <a:r>
              <a:rPr lang="pt-BR" sz="2800" b="1" dirty="0"/>
              <a:t>). Tais como, injeções, inalações, drenagem, lavagem de ouvido, suturas e </a:t>
            </a:r>
            <a:r>
              <a:rPr lang="pt-BR" sz="2800" b="1" dirty="0" smtClean="0"/>
              <a:t>outros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t-BR" sz="800" b="1" dirty="0" smtClean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 smtClean="0"/>
              <a:t>3.493 </a:t>
            </a:r>
            <a:r>
              <a:rPr lang="pt-BR" sz="2800" b="1" dirty="0"/>
              <a:t>DOSES APLICADAS RESULTADO DO PROGRAMA DE </a:t>
            </a:r>
            <a:r>
              <a:rPr lang="pt-BR" sz="2800" b="1" dirty="0" smtClean="0"/>
              <a:t>VACINAÇÃO</a:t>
            </a:r>
            <a:endParaRPr lang="pt-BR" sz="2800" dirty="0"/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</a:t>
            </a:r>
            <a:r>
              <a:rPr lang="pt-BR" b="1" dirty="0" smtClean="0">
                <a:solidFill>
                  <a:schemeClr val="accent2"/>
                </a:solidFill>
              </a:rPr>
              <a:t>SAÚDE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1156553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 smtClean="0"/>
              <a:t>100% COBERTURA </a:t>
            </a:r>
            <a:r>
              <a:rPr lang="pt-BR" sz="2800" b="1" dirty="0"/>
              <a:t>FEITA PELO PSF (Programa Saúde da Família) Equipes</a:t>
            </a:r>
            <a:r>
              <a:rPr lang="pt-BR" sz="2800" b="1" dirty="0" smtClean="0"/>
              <a:t>: RIBEIRÃO </a:t>
            </a:r>
            <a:r>
              <a:rPr lang="pt-BR" sz="2800" b="1" dirty="0"/>
              <a:t>BONITO, GRANDES RIOS E FLORIDA DO </a:t>
            </a:r>
            <a:r>
              <a:rPr lang="pt-BR" sz="2800" b="1" dirty="0" smtClean="0"/>
              <a:t>IVAI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t-BR" sz="800" b="1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/>
              <a:t>5</a:t>
            </a:r>
            <a:r>
              <a:rPr lang="pt-BR" sz="2800" b="1" dirty="0" smtClean="0"/>
              <a:t>.040 </a:t>
            </a:r>
            <a:r>
              <a:rPr lang="pt-BR" sz="2800" b="1" dirty="0"/>
              <a:t>Visitas Domiciliares ACS (Agente Comunitário de                                </a:t>
            </a:r>
            <a:r>
              <a:rPr lang="pt-BR" sz="2800" b="1" dirty="0" smtClean="0"/>
              <a:t>Saúde G.RIOS) 1.680 </a:t>
            </a:r>
            <a:r>
              <a:rPr lang="pt-BR" sz="2800" b="1" dirty="0"/>
              <a:t>de Enfermeiros e </a:t>
            </a:r>
            <a:r>
              <a:rPr lang="pt-BR" sz="2800" b="1" dirty="0" smtClean="0"/>
              <a:t>2.250 </a:t>
            </a:r>
            <a:r>
              <a:rPr lang="pt-BR" sz="2800" b="1" dirty="0"/>
              <a:t>Auxiliares de Enfermagem, </a:t>
            </a:r>
            <a:r>
              <a:rPr lang="pt-BR" sz="2800" b="1" dirty="0" smtClean="0"/>
              <a:t>onde </a:t>
            </a:r>
            <a:r>
              <a:rPr lang="pt-BR" sz="2800" b="1" dirty="0"/>
              <a:t>se realiza  consultas m</a:t>
            </a:r>
            <a:r>
              <a:rPr lang="pt-BR" sz="2800" b="1" dirty="0" smtClean="0"/>
              <a:t>édicas</a:t>
            </a:r>
            <a:r>
              <a:rPr lang="pt-BR" sz="2800" b="1" dirty="0"/>
              <a:t>,  curativos, medicação e </a:t>
            </a:r>
            <a:r>
              <a:rPr lang="pt-BR" sz="2800" b="1" dirty="0" smtClean="0"/>
              <a:t>outros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pt-BR" sz="800" b="1" dirty="0" smtClean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pt-BR" sz="2800" b="1" dirty="0" smtClean="0"/>
              <a:t>Caminhada </a:t>
            </a:r>
            <a:r>
              <a:rPr lang="pt-BR" sz="2800" b="1" dirty="0"/>
              <a:t>com os Idosos  todas  as Terças e   Quintas   feiras  em Grandes Rios à partir das 8:00 horas da manhã com exercício, alongamentos e aferição de </a:t>
            </a:r>
            <a:r>
              <a:rPr lang="pt-BR" sz="2800" b="1" dirty="0" smtClean="0"/>
              <a:t>pressão </a:t>
            </a:r>
            <a:r>
              <a:rPr lang="pt-BR" sz="2800" b="1" dirty="0"/>
              <a:t>arterial.</a:t>
            </a:r>
          </a:p>
        </p:txBody>
      </p:sp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SECRETARIA  MUNICIPAL DE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10698</TotalTime>
  <Words>672</Words>
  <Application>Microsoft Office PowerPoint</Application>
  <PresentationFormat>Apresentação na tela (4:3)</PresentationFormat>
  <Paragraphs>105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676</cp:revision>
  <cp:lastPrinted>2022-02-15T17:41:34Z</cp:lastPrinted>
  <dcterms:created xsi:type="dcterms:W3CDTF">2002-12-04T13:56:03Z</dcterms:created>
  <dcterms:modified xsi:type="dcterms:W3CDTF">2022-02-15T18:15:01Z</dcterms:modified>
</cp:coreProperties>
</file>